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302" r:id="rId7"/>
    <p:sldId id="262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19BD3-DEAF-406C-8E99-F66F4E99F41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BD085-BED4-452F-86AF-D9E3C900A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86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756-CDBF-4E37-BBC9-197B85A6B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C9887-3E55-445A-A591-E6664A28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3631-44F8-4FF8-8507-8EC7423B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AAEC-7A44-4F90-A950-5D46B686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ADEB-6C00-438A-BD84-15D0E3ED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05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5531-4819-499F-8BDA-77436F40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10ED6-4FB5-46BD-9029-CF4A1AEB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EF8D-4AD0-41CA-8E63-B4C53793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ACA14-4D0E-44F1-9140-959551D6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F4F-E499-43FC-91F7-995AC226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8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931BA-6987-4590-A37B-674B2429C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2E8C9-2B75-4627-8BCD-1018B4061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B1BC-09CA-4BEF-8CE5-E3D67E86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389B-EA3D-4EAA-AC2D-2F1E962C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160A-23A1-486B-A478-562D5DD1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4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BD5E-AB1E-48F9-BC1B-8AE666DF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2695-E91D-4100-83BB-9C0183C3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D094-77BF-45BB-88B8-84AAA51B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0D43-E266-49DD-B04B-9B28C51A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9D40-5981-4878-83B6-4BA120A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6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E5FD-0361-46CE-8DC7-F2FB8A1E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328C-499C-4B09-B4A7-F2D3DD267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D6A1-1D84-4644-995F-A93459AA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4C16F-A27E-4313-9602-80796CA0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C876D-BA3E-49AB-8D23-DAC958B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26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86E9-A11A-456C-BE17-C5923012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3F77-3D3C-4F73-A6D3-39AC8EDC9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AF5F-BEBB-4386-B791-709FDD73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05F05-9E4D-49CC-954D-5F96D42A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04E1-F002-4C59-933D-758C5CB8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0D56-E3C7-4304-A8D7-F89C782D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45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812F-ECD4-4F91-BC1B-376476AD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4449-22F3-4A2F-8DC4-61836F2B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96C5D-2BD9-4C8A-84D2-3EEA0A70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346FB-33A5-4E03-9293-3EBD5B002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CFAB4-BC85-4F19-BD82-34B96BABB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334-1880-44CA-9AC9-7710C379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43D38-54AE-40B7-A39A-D6CBBCFE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17676-91AD-4CE1-A777-93291724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77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FEF2-5183-4414-B325-3D7BA5C1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BDF27-1C10-46EE-9511-ECE6910C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8726A-F276-4796-AA8B-B4ACA7C0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C2189-14F6-4EB5-AF61-20376C60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59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42F3C-94AF-4D22-A6DA-0247637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76B66-BB22-40B1-B5B1-4932D2C8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FE86C-32F4-4980-B3B3-310F5493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80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94B5-6077-4DDC-9895-60624C02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6FAD-D462-406C-BC4F-BB05F0CB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E19C0-C8A2-4D03-8063-91A6DE58B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3F067-5CA5-4731-B9A8-6955EE1D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EF026-DA2F-4CA4-9552-2394CD6A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782C6-C632-47C0-9F85-85316B14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9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A8F7-3407-402C-8677-F42DC3B7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68FC8-E113-4B65-B146-6DFDA686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5CCB1-FEB5-408C-A24B-7491F35C9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23014-91CD-4107-B44C-4AE5F0A8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5664-7866-4D52-9025-F3311BD6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B30FE-B99E-4B2F-AD8B-4B2369D4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C394A-CA40-42C9-8B09-A09FC6C9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3A47-3583-42ED-B4FB-BC4B7E2D2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0645-8170-4D78-8FE9-6694F50F8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87673-8EE1-42C3-BABE-995228557F51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97C5-750D-4681-8516-3125FA8F8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515A-8201-41CE-9DCB-5C363BB8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90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2" y="1"/>
            <a:ext cx="1219200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769194" y="979739"/>
            <a:ext cx="8653610" cy="1661993"/>
          </a:xfrm>
          <a:prstGeom prst="rect">
            <a:avLst/>
          </a:prstGeom>
          <a:noFill/>
          <a:ln>
            <a:noFill/>
          </a:ln>
          <a:effectLst>
            <a:outerShdw blurRad="828675" dist="952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6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  <a:sym typeface="Teko Medium"/>
              </a:rPr>
              <a:t> DIAGNOSIS AND TREATMENT SUGGESTION FOR PARKINSON DISEASES USING ML MODEL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BA47B-00F4-4315-B238-1A51158F2A84}"/>
              </a:ext>
            </a:extLst>
          </p:cNvPr>
          <p:cNvSpPr txBox="1"/>
          <p:nvPr/>
        </p:nvSpPr>
        <p:spPr>
          <a:xfrm>
            <a:off x="-29030" y="3353705"/>
            <a:ext cx="260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</a:t>
            </a:r>
            <a:endParaRPr lang="en-IN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C8929-7828-4791-94B8-FDE8379D525F}"/>
              </a:ext>
            </a:extLst>
          </p:cNvPr>
          <p:cNvSpPr txBox="1"/>
          <p:nvPr/>
        </p:nvSpPr>
        <p:spPr>
          <a:xfrm>
            <a:off x="0" y="3934964"/>
            <a:ext cx="327055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Ramya R</a:t>
            </a:r>
          </a:p>
          <a:p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Assistant Professor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50D60-2DB5-4F88-A359-547C5167FBC4}"/>
              </a:ext>
            </a:extLst>
          </p:cNvPr>
          <p:cNvSpPr txBox="1"/>
          <p:nvPr/>
        </p:nvSpPr>
        <p:spPr>
          <a:xfrm>
            <a:off x="9722973" y="3267188"/>
            <a:ext cx="35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E4EC3-76CA-4336-B61D-03FDC4FA7E65}"/>
              </a:ext>
            </a:extLst>
          </p:cNvPr>
          <p:cNvSpPr txBox="1"/>
          <p:nvPr/>
        </p:nvSpPr>
        <p:spPr>
          <a:xfrm>
            <a:off x="9320716" y="3939778"/>
            <a:ext cx="2900312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Ajay Krishna R</a:t>
            </a:r>
          </a:p>
          <a:p>
            <a:pPr algn="r"/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Sabari Ganesh E</a:t>
            </a:r>
          </a:p>
          <a:p>
            <a:pPr algn="r"/>
            <a:r>
              <a:rPr lang="en-US" sz="2133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Vithyashri</a:t>
            </a:r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 R</a:t>
            </a:r>
          </a:p>
          <a:p>
            <a:pPr algn="r"/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Yogesh S</a:t>
            </a:r>
          </a:p>
          <a:p>
            <a:pPr algn="r"/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4th Year</a:t>
            </a:r>
          </a:p>
        </p:txBody>
      </p:sp>
      <p:cxnSp>
        <p:nvCxnSpPr>
          <p:cNvPr id="38" name="Google Shape;136;p14">
            <a:extLst>
              <a:ext uri="{FF2B5EF4-FFF2-40B4-BE49-F238E27FC236}">
                <a16:creationId xmlns:a16="http://schemas.microsoft.com/office/drawing/2014/main" id="{DA7A64B2-3325-4F2F-B4EE-773A0F442305}"/>
              </a:ext>
            </a:extLst>
          </p:cNvPr>
          <p:cNvCxnSpPr>
            <a:cxnSpLocks/>
          </p:cNvCxnSpPr>
          <p:nvPr/>
        </p:nvCxnSpPr>
        <p:spPr>
          <a:xfrm>
            <a:off x="0" y="3728853"/>
            <a:ext cx="2401631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136;p14">
            <a:extLst>
              <a:ext uri="{FF2B5EF4-FFF2-40B4-BE49-F238E27FC236}">
                <a16:creationId xmlns:a16="http://schemas.microsoft.com/office/drawing/2014/main" id="{8F844042-C44B-4A20-8EFE-69EE66E02DE2}"/>
              </a:ext>
            </a:extLst>
          </p:cNvPr>
          <p:cNvCxnSpPr>
            <a:cxnSpLocks/>
          </p:cNvCxnSpPr>
          <p:nvPr/>
        </p:nvCxnSpPr>
        <p:spPr>
          <a:xfrm>
            <a:off x="9472316" y="3740471"/>
            <a:ext cx="2719684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450B5A-00DC-4427-8A03-9B3A7D66EAFD}"/>
              </a:ext>
            </a:extLst>
          </p:cNvPr>
          <p:cNvSpPr txBox="1"/>
          <p:nvPr/>
        </p:nvSpPr>
        <p:spPr>
          <a:xfrm>
            <a:off x="112338" y="5309214"/>
            <a:ext cx="8417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Paper : Diagnosis and Treatment of Parkinson Disease Melissa J. Armstrong, </a:t>
            </a:r>
            <a:r>
              <a:rPr lang="en-IN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MD,MSc</a:t>
            </a:r>
            <a:r>
              <a:rPr lang="en-IN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; </a:t>
            </a:r>
            <a:r>
              <a:rPr lang="en-IN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MichaelS</a:t>
            </a:r>
            <a:r>
              <a:rPr lang="en-IN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Okun, MD ,</a:t>
            </a:r>
            <a:r>
              <a:rPr lang="en-IN" i="1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JAMA</a:t>
            </a:r>
            <a:r>
              <a:rPr lang="en-IN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February11,2020 Volume323,Number6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</a:rPr>
              <a:t>TABLE OF CONTENTS</a:t>
            </a:r>
            <a:endParaRPr sz="6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6" name="Google Shape;136;p14"/>
          <p:cNvCxnSpPr>
            <a:cxnSpLocks/>
          </p:cNvCxnSpPr>
          <p:nvPr/>
        </p:nvCxnSpPr>
        <p:spPr>
          <a:xfrm>
            <a:off x="1991360" y="1694565"/>
            <a:ext cx="8131871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C706CC-3CDD-40E2-986D-BFD542220D51}"/>
              </a:ext>
            </a:extLst>
          </p:cNvPr>
          <p:cNvSpPr txBox="1"/>
          <p:nvPr/>
        </p:nvSpPr>
        <p:spPr>
          <a:xfrm>
            <a:off x="919463" y="2274798"/>
            <a:ext cx="7960377" cy="311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GB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PROPOSED WORK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STACK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IN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 ROADMAP</a:t>
            </a:r>
            <a:endParaRPr lang="en-US" sz="2667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D383B-EC9B-4BD2-BA51-C496A738848F}"/>
              </a:ext>
            </a:extLst>
          </p:cNvPr>
          <p:cNvSpPr txBox="1"/>
          <p:nvPr/>
        </p:nvSpPr>
        <p:spPr>
          <a:xfrm>
            <a:off x="855713" y="2200394"/>
            <a:ext cx="106037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Parkinson's disease is a progressive neurodegenerative disorder that affects millions of people worldwide. Early diagnosis and accurate prediction are crucial for timely intervention and effective treatment.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However, traditional diagnostic methods often require multiple clinical visits and can be challenging, especially in the early stages of the disease.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Additionally, there is a need for a more precise and tailored approach to treatment, considering the diverse manifestations of the disease and individual patient characteristics.</a:t>
            </a:r>
            <a:endParaRPr lang="en-IN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Google Shape;129;p14">
            <a:extLst>
              <a:ext uri="{FF2B5EF4-FFF2-40B4-BE49-F238E27FC236}">
                <a16:creationId xmlns:a16="http://schemas.microsoft.com/office/drawing/2014/main" id="{C12FB4B3-E016-44FC-88C6-6B1C3E384D6A}"/>
              </a:ext>
            </a:extLst>
          </p:cNvPr>
          <p:cNvSpPr txBox="1"/>
          <p:nvPr/>
        </p:nvSpPr>
        <p:spPr>
          <a:xfrm>
            <a:off x="452000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endParaRPr sz="6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7" name="Google Shape;136;p14">
            <a:extLst>
              <a:ext uri="{FF2B5EF4-FFF2-40B4-BE49-F238E27FC236}">
                <a16:creationId xmlns:a16="http://schemas.microsoft.com/office/drawing/2014/main" id="{D4B72CDB-A08F-46F0-9027-55E5DAB9A318}"/>
              </a:ext>
            </a:extLst>
          </p:cNvPr>
          <p:cNvCxnSpPr>
            <a:cxnSpLocks/>
          </p:cNvCxnSpPr>
          <p:nvPr/>
        </p:nvCxnSpPr>
        <p:spPr>
          <a:xfrm>
            <a:off x="1691951" y="1631997"/>
            <a:ext cx="8683413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6828141" y="2445186"/>
            <a:ext cx="4678000" cy="3706271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3"/>
              </a:lnSpc>
            </a:pPr>
            <a:r>
              <a:rPr lang="en-US" sz="10035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 sz="1200"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13" y="3179881"/>
            <a:ext cx="682816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6271276" y="3946326"/>
            <a:ext cx="52349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 sz="1200"/>
          </a:p>
        </p:txBody>
      </p:sp>
      <p:pic>
        <p:nvPicPr>
          <p:cNvPr id="7" name="Google Shape;141;p15">
            <a:extLst>
              <a:ext uri="{FF2B5EF4-FFF2-40B4-BE49-F238E27FC236}">
                <a16:creationId xmlns:a16="http://schemas.microsoft.com/office/drawing/2014/main" id="{9C1EA070-2CDA-41AD-86C3-374AA12189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0;p15">
            <a:extLst>
              <a:ext uri="{FF2B5EF4-FFF2-40B4-BE49-F238E27FC236}">
                <a16:creationId xmlns:a16="http://schemas.microsoft.com/office/drawing/2014/main" id="{2E34C7B4-AD4F-4C13-B65B-4BDDB7E15EFE}"/>
              </a:ext>
            </a:extLst>
          </p:cNvPr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E94D8-8264-42B7-9D0C-195A9699B22A}"/>
              </a:ext>
            </a:extLst>
          </p:cNvPr>
          <p:cNvSpPr txBox="1"/>
          <p:nvPr/>
        </p:nvSpPr>
        <p:spPr>
          <a:xfrm>
            <a:off x="1691951" y="2394837"/>
            <a:ext cx="8820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 a machine learning model to diagnose Parkinson's disease at an early stage using patient data, including voice recordings, motor skills assessments, and demographic information.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model aims to improve diagnostic accuracy, reduce the need for frequent clinical visits, and provide personalized treatment suggestions based on the patient's specific condition.</a:t>
            </a:r>
            <a:endParaRPr lang="en-IN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129;p14">
            <a:extLst>
              <a:ext uri="{FF2B5EF4-FFF2-40B4-BE49-F238E27FC236}">
                <a16:creationId xmlns:a16="http://schemas.microsoft.com/office/drawing/2014/main" id="{8273F8D1-DCBD-4E8F-857E-4AEBD52C179A}"/>
              </a:ext>
            </a:extLst>
          </p:cNvPr>
          <p:cNvSpPr txBox="1"/>
          <p:nvPr/>
        </p:nvSpPr>
        <p:spPr>
          <a:xfrm>
            <a:off x="390423" y="791301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PROPOSED SYSTEM</a:t>
            </a:r>
          </a:p>
        </p:txBody>
      </p:sp>
      <p:cxnSp>
        <p:nvCxnSpPr>
          <p:cNvPr id="11" name="Google Shape;136;p14">
            <a:extLst>
              <a:ext uri="{FF2B5EF4-FFF2-40B4-BE49-F238E27FC236}">
                <a16:creationId xmlns:a16="http://schemas.microsoft.com/office/drawing/2014/main" id="{21D20CB0-183E-4CD8-8081-BAD321FC858E}"/>
              </a:ext>
            </a:extLst>
          </p:cNvPr>
          <p:cNvCxnSpPr>
            <a:cxnSpLocks/>
          </p:cNvCxnSpPr>
          <p:nvPr/>
        </p:nvCxnSpPr>
        <p:spPr>
          <a:xfrm>
            <a:off x="2042205" y="1828358"/>
            <a:ext cx="7984435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4">
            <a:extLst>
              <a:ext uri="{FF2B5EF4-FFF2-40B4-BE49-F238E27FC236}">
                <a16:creationId xmlns:a16="http://schemas.microsoft.com/office/drawing/2014/main" id="{5067870C-00EF-4DFA-8375-92DC5F4970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;p14">
            <a:extLst>
              <a:ext uri="{FF2B5EF4-FFF2-40B4-BE49-F238E27FC236}">
                <a16:creationId xmlns:a16="http://schemas.microsoft.com/office/drawing/2014/main" id="{61960D1F-9510-49C0-ABB5-44638AEFDEA1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 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Google Shape;136;p14">
            <a:extLst>
              <a:ext uri="{FF2B5EF4-FFF2-40B4-BE49-F238E27FC236}">
                <a16:creationId xmlns:a16="http://schemas.microsoft.com/office/drawing/2014/main" id="{F1BCB568-C715-48BD-A2C9-BD76555C979F}"/>
              </a:ext>
            </a:extLst>
          </p:cNvPr>
          <p:cNvCxnSpPr>
            <a:cxnSpLocks/>
          </p:cNvCxnSpPr>
          <p:nvPr/>
        </p:nvCxnSpPr>
        <p:spPr>
          <a:xfrm>
            <a:off x="3094383" y="1636643"/>
            <a:ext cx="5850834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4095ED-5C3D-47CA-98B8-9CF056EE3FAF}"/>
              </a:ext>
            </a:extLst>
          </p:cNvPr>
          <p:cNvSpPr txBox="1"/>
          <p:nvPr/>
        </p:nvSpPr>
        <p:spPr>
          <a:xfrm>
            <a:off x="1800732" y="2248662"/>
            <a:ext cx="5481337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Personalized Medicine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Medication Management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Therapy Optimization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 Progress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Detection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4">
            <a:extLst>
              <a:ext uri="{FF2B5EF4-FFF2-40B4-BE49-F238E27FC236}">
                <a16:creationId xmlns:a16="http://schemas.microsoft.com/office/drawing/2014/main" id="{5067870C-00EF-4DFA-8375-92DC5F4970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;p14">
            <a:extLst>
              <a:ext uri="{FF2B5EF4-FFF2-40B4-BE49-F238E27FC236}">
                <a16:creationId xmlns:a16="http://schemas.microsoft.com/office/drawing/2014/main" id="{61960D1F-9510-49C0-ABB5-44638AEFDEA1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STACK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Google Shape;136;p14">
            <a:extLst>
              <a:ext uri="{FF2B5EF4-FFF2-40B4-BE49-F238E27FC236}">
                <a16:creationId xmlns:a16="http://schemas.microsoft.com/office/drawing/2014/main" id="{F1BCB568-C715-48BD-A2C9-BD76555C979F}"/>
              </a:ext>
            </a:extLst>
          </p:cNvPr>
          <p:cNvCxnSpPr>
            <a:cxnSpLocks/>
          </p:cNvCxnSpPr>
          <p:nvPr/>
        </p:nvCxnSpPr>
        <p:spPr>
          <a:xfrm flipV="1">
            <a:off x="1800732" y="1570383"/>
            <a:ext cx="8469703" cy="6626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4095ED-5C3D-47CA-98B8-9CF056EE3FAF}"/>
              </a:ext>
            </a:extLst>
          </p:cNvPr>
          <p:cNvSpPr txBox="1"/>
          <p:nvPr/>
        </p:nvSpPr>
        <p:spPr>
          <a:xfrm>
            <a:off x="1800732" y="2374558"/>
            <a:ext cx="54813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– </a:t>
            </a:r>
            <a:r>
              <a:rPr lang="en-US" altLang="en-US" sz="20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Language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r>
              <a:rPr lang="en-IN" altLang="en-US" sz="2667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Colab</a:t>
            </a: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IDE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altLang="en-US" sz="2667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Gradio</a:t>
            </a: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GUI</a:t>
            </a:r>
            <a:endParaRPr lang="en-US" altLang="en-US" sz="2667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313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952CA0-B3E3-4ED5-999F-324C37758203}"/>
              </a:ext>
            </a:extLst>
          </p:cNvPr>
          <p:cNvSpPr/>
          <p:nvPr/>
        </p:nvSpPr>
        <p:spPr>
          <a:xfrm>
            <a:off x="5043565" y="2179420"/>
            <a:ext cx="1883255" cy="115649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Data Pre-processing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BFF8B-842C-4D8B-8A92-5E6962C1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56" y="2749524"/>
            <a:ext cx="408644" cy="4086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867DF5-EB80-41D0-A90F-0EFEEB0E76B8}"/>
              </a:ext>
            </a:extLst>
          </p:cNvPr>
          <p:cNvSpPr/>
          <p:nvPr/>
        </p:nvSpPr>
        <p:spPr>
          <a:xfrm>
            <a:off x="7452146" y="3879423"/>
            <a:ext cx="1617577" cy="9643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Diagnosis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9F39B8-1302-4A83-8E9D-8976CF163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834" y="4303984"/>
            <a:ext cx="534187" cy="53418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27AA69B-40E3-4A4E-9485-DE5DDEFC18F3}"/>
              </a:ext>
            </a:extLst>
          </p:cNvPr>
          <p:cNvSpPr/>
          <p:nvPr/>
        </p:nvSpPr>
        <p:spPr>
          <a:xfrm>
            <a:off x="2862719" y="3888519"/>
            <a:ext cx="1664379" cy="99935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Patient Monitoring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58B74-156D-497E-988C-96ED8632D814}"/>
              </a:ext>
            </a:extLst>
          </p:cNvPr>
          <p:cNvCxnSpPr>
            <a:cxnSpLocks/>
          </p:cNvCxnSpPr>
          <p:nvPr/>
        </p:nvCxnSpPr>
        <p:spPr>
          <a:xfrm flipH="1">
            <a:off x="6917959" y="4373729"/>
            <a:ext cx="53418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19B46A6-7E83-4EF6-A7E7-F5261FE94810}"/>
              </a:ext>
            </a:extLst>
          </p:cNvPr>
          <p:cNvSpPr/>
          <p:nvPr/>
        </p:nvSpPr>
        <p:spPr>
          <a:xfrm>
            <a:off x="5043564" y="3832560"/>
            <a:ext cx="1883256" cy="108233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Treatment Suggestion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6E8A15-BE68-448F-AF36-10036D7EC2C8}"/>
              </a:ext>
            </a:extLst>
          </p:cNvPr>
          <p:cNvCxnSpPr>
            <a:cxnSpLocks/>
          </p:cNvCxnSpPr>
          <p:nvPr/>
        </p:nvCxnSpPr>
        <p:spPr>
          <a:xfrm flipH="1">
            <a:off x="4535225" y="4387831"/>
            <a:ext cx="6580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 descr="A black and white icon of a clipboard with a magnifying glass and a brain&#10;&#10;Description automatically generated">
            <a:extLst>
              <a:ext uri="{FF2B5EF4-FFF2-40B4-BE49-F238E27FC236}">
                <a16:creationId xmlns:a16="http://schemas.microsoft.com/office/drawing/2014/main" id="{76D78EC0-E3B8-40CC-9AC8-7C057C8E45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4" t="7159" r="6754" b="6251"/>
          <a:stretch/>
        </p:blipFill>
        <p:spPr>
          <a:xfrm>
            <a:off x="5721009" y="4404220"/>
            <a:ext cx="528365" cy="510679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AB07BF-2870-4D6D-BA5A-678911D79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402" y="4457160"/>
            <a:ext cx="381011" cy="38101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7F94B4-ED39-492C-B27C-8D009860ABAB}"/>
              </a:ext>
            </a:extLst>
          </p:cNvPr>
          <p:cNvSpPr/>
          <p:nvPr/>
        </p:nvSpPr>
        <p:spPr>
          <a:xfrm>
            <a:off x="2863849" y="2254374"/>
            <a:ext cx="1663248" cy="10815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Data Collection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580D7E-8B1A-4EA6-8CE2-BEC9C8553AE3}"/>
              </a:ext>
            </a:extLst>
          </p:cNvPr>
          <p:cNvCxnSpPr>
            <a:cxnSpLocks/>
          </p:cNvCxnSpPr>
          <p:nvPr/>
        </p:nvCxnSpPr>
        <p:spPr>
          <a:xfrm>
            <a:off x="4527097" y="2728505"/>
            <a:ext cx="5164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061898-F76D-42C8-BF4D-0227685DC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497" y="2768844"/>
            <a:ext cx="409954" cy="40995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54080C-D626-4E7D-96E4-E31882B9F899}"/>
              </a:ext>
            </a:extLst>
          </p:cNvPr>
          <p:cNvCxnSpPr>
            <a:cxnSpLocks/>
          </p:cNvCxnSpPr>
          <p:nvPr/>
        </p:nvCxnSpPr>
        <p:spPr>
          <a:xfrm>
            <a:off x="6926819" y="2768843"/>
            <a:ext cx="5164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2751A12-4EB5-4C2B-A1CC-B6D22DFE2F1C}"/>
              </a:ext>
            </a:extLst>
          </p:cNvPr>
          <p:cNvSpPr/>
          <p:nvPr/>
        </p:nvSpPr>
        <p:spPr>
          <a:xfrm>
            <a:off x="7443286" y="2275482"/>
            <a:ext cx="1626438" cy="96436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Model Training</a:t>
            </a:r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71" name="Picture 70" descr="&#10;&#10;">
            <a:extLst>
              <a:ext uri="{FF2B5EF4-FFF2-40B4-BE49-F238E27FC236}">
                <a16:creationId xmlns:a16="http://schemas.microsoft.com/office/drawing/2014/main" id="{773D3221-6F20-404C-AA40-B1F7E312C1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515" y="2766035"/>
            <a:ext cx="392839" cy="395225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A19B16-FB65-4757-A7CC-54F7E4EE534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260935" y="3239848"/>
            <a:ext cx="0" cy="63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Google Shape;129;p14">
            <a:extLst>
              <a:ext uri="{FF2B5EF4-FFF2-40B4-BE49-F238E27FC236}">
                <a16:creationId xmlns:a16="http://schemas.microsoft.com/office/drawing/2014/main" id="{F99CE206-4501-4E20-8EF1-4F18D12C1993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 ROADMAP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Google Shape;136;p14">
            <a:extLst>
              <a:ext uri="{FF2B5EF4-FFF2-40B4-BE49-F238E27FC236}">
                <a16:creationId xmlns:a16="http://schemas.microsoft.com/office/drawing/2014/main" id="{F5484F4E-60A3-4C9D-8E5C-B9E6D790B7AD}"/>
              </a:ext>
            </a:extLst>
          </p:cNvPr>
          <p:cNvCxnSpPr>
            <a:cxnSpLocks/>
          </p:cNvCxnSpPr>
          <p:nvPr/>
        </p:nvCxnSpPr>
        <p:spPr>
          <a:xfrm>
            <a:off x="868017" y="1636643"/>
            <a:ext cx="10349948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3726857" y="1889530"/>
            <a:ext cx="4756800" cy="2954655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  <a:sym typeface="Teko Medium"/>
              </a:rPr>
              <a:t>THANK YOU!</a:t>
            </a:r>
            <a:endParaRPr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3556251" y="-906466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3584558" y="7731045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1825642" y="3120930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8994758" y="3082830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265</Words>
  <Application>Microsoft Office PowerPoint</Application>
  <PresentationFormat>Widescreen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Montserrat</vt:lpstr>
      <vt:lpstr>Teko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S</dc:creator>
  <cp:lastModifiedBy>Yogesh S</cp:lastModifiedBy>
  <cp:revision>7</cp:revision>
  <dcterms:created xsi:type="dcterms:W3CDTF">2025-01-22T16:54:35Z</dcterms:created>
  <dcterms:modified xsi:type="dcterms:W3CDTF">2025-01-26T15:14:44Z</dcterms:modified>
</cp:coreProperties>
</file>